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23003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55810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90C226">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1191947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06645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1391401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75176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44396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1964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4497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7788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62914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8899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6013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0975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12377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73325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328826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bc.co.uk/schools/gcsebitesize/science/add_edexcel/cells/mitosisact.shtml" TargetMode="External"/><Relationship Id="rId2" Type="http://schemas.openxmlformats.org/officeDocument/2006/relationships/hyperlink" Target="https://www.youtube.com/watch?v=f-ldPgEfAH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75644"/>
            <a:ext cx="8596668" cy="1320800"/>
          </a:xfrm>
        </p:spPr>
        <p:txBody>
          <a:bodyPr>
            <a:normAutofit/>
          </a:bodyPr>
          <a:lstStyle/>
          <a:p>
            <a:r>
              <a:rPr lang="en-US" sz="2000" dirty="0">
                <a:solidFill>
                  <a:srgbClr val="90C226"/>
                </a:solidFill>
                <a:latin typeface="Calibri" panose="020F0502020204030204" pitchFamily="34" charset="0"/>
                <a:ea typeface="Calibri" panose="020F0502020204030204" pitchFamily="34" charset="0"/>
                <a:cs typeface="Times New Roman" panose="02020603050405020304" pitchFamily="18" charset="0"/>
              </a:rPr>
              <a:t>S7L2: Students will describe the structure and function of cells, tissues, organs, and organ systems.</a:t>
            </a:r>
            <a:br>
              <a:rPr lang="en-US" sz="2000" dirty="0">
                <a:solidFill>
                  <a:srgbClr val="90C226"/>
                </a:solidFill>
                <a:latin typeface="Calibri" panose="020F0502020204030204" pitchFamily="34" charset="0"/>
                <a:ea typeface="Calibri" panose="020F0502020204030204" pitchFamily="34" charset="0"/>
                <a:cs typeface="Times New Roman" panose="02020603050405020304" pitchFamily="18" charset="0"/>
              </a:rPr>
            </a:br>
            <a:r>
              <a:rPr lang="en-US" sz="2000" dirty="0">
                <a:solidFill>
                  <a:srgbClr val="90C226"/>
                </a:solidFill>
                <a:latin typeface="Calibri" panose="020F0502020204030204" pitchFamily="34" charset="0"/>
                <a:ea typeface="Calibri" panose="020F0502020204030204" pitchFamily="34" charset="0"/>
                <a:cs typeface="Times New Roman" panose="02020603050405020304" pitchFamily="18" charset="0"/>
              </a:rPr>
              <a:t>a.	Explain that cells take in nutrients in order to grow and divide and to make needed materials.</a:t>
            </a:r>
          </a:p>
        </p:txBody>
      </p:sp>
      <p:sp>
        <p:nvSpPr>
          <p:cNvPr id="3" name="Content Placeholder 2"/>
          <p:cNvSpPr>
            <a:spLocks noGrp="1"/>
          </p:cNvSpPr>
          <p:nvPr>
            <p:ph idx="1"/>
          </p:nvPr>
        </p:nvSpPr>
        <p:spPr>
          <a:xfrm>
            <a:off x="677333" y="2494844"/>
            <a:ext cx="8596668" cy="4363156"/>
          </a:xfrm>
        </p:spPr>
        <p:txBody>
          <a:bodyPr>
            <a:normAutofit fontScale="77500" lnSpcReduction="20000"/>
          </a:bodyPr>
          <a:lstStyle/>
          <a:p>
            <a:endParaRPr lang="en-US" sz="1600" dirty="0" smtClean="0"/>
          </a:p>
          <a:p>
            <a:pPr marL="514350" lvl="0" indent="-514350" defTabSz="914400">
              <a:lnSpc>
                <a:spcPct val="90000"/>
              </a:lnSpc>
              <a:spcBef>
                <a:spcPts val="0"/>
              </a:spcBef>
              <a:buClr>
                <a:srgbClr val="99CB38"/>
              </a:buClr>
              <a:buSzPct val="100000"/>
              <a:buAutoNum type="arabicPeriod"/>
            </a:pPr>
            <a:r>
              <a:rPr lang="en-US" sz="2400" b="1" dirty="0" smtClean="0">
                <a:solidFill>
                  <a:schemeClr val="accent2">
                    <a:lumMod val="75000"/>
                  </a:schemeClr>
                </a:solidFill>
                <a:latin typeface="Calibri" panose="020F0502020204030204"/>
              </a:rPr>
              <a:t>View the video </a:t>
            </a:r>
            <a:r>
              <a:rPr lang="en-US" sz="2400" b="1" dirty="0">
                <a:solidFill>
                  <a:schemeClr val="accent2">
                    <a:lumMod val="75000"/>
                  </a:schemeClr>
                </a:solidFill>
                <a:latin typeface="Calibri" panose="020F0502020204030204"/>
              </a:rPr>
              <a:t>on mitosis at </a:t>
            </a:r>
            <a:r>
              <a:rPr lang="en-US" sz="2400" b="1" dirty="0">
                <a:solidFill>
                  <a:schemeClr val="accent2">
                    <a:lumMod val="75000"/>
                  </a:schemeClr>
                </a:solidFill>
                <a:latin typeface="Calibri" panose="020F0502020204030204"/>
                <a:hlinkClick r:id="rId2"/>
              </a:rPr>
              <a:t>https://</a:t>
            </a:r>
            <a:r>
              <a:rPr lang="en-US" sz="2400" b="1" dirty="0" smtClean="0">
                <a:solidFill>
                  <a:schemeClr val="accent2">
                    <a:lumMod val="75000"/>
                  </a:schemeClr>
                </a:solidFill>
                <a:latin typeface="Calibri" panose="020F0502020204030204"/>
                <a:hlinkClick r:id="rId2"/>
              </a:rPr>
              <a:t>www.youtube.com/watch?v=f-ldPgEfAHI</a:t>
            </a:r>
            <a:r>
              <a:rPr lang="en-US" sz="2400" b="1" dirty="0" smtClean="0">
                <a:solidFill>
                  <a:schemeClr val="accent2">
                    <a:lumMod val="75000"/>
                  </a:schemeClr>
                </a:solidFill>
                <a:latin typeface="Calibri" panose="020F0502020204030204"/>
              </a:rPr>
              <a:t> for 5 minutes 23 seconds. Complete the Mitosis </a:t>
            </a:r>
            <a:r>
              <a:rPr lang="en-US" sz="2400" b="1" dirty="0" err="1" smtClean="0">
                <a:solidFill>
                  <a:schemeClr val="accent2">
                    <a:lumMod val="75000"/>
                  </a:schemeClr>
                </a:solidFill>
                <a:latin typeface="Calibri" panose="020F0502020204030204"/>
              </a:rPr>
              <a:t>skillsheet</a:t>
            </a:r>
            <a:r>
              <a:rPr lang="en-US" sz="2400" b="1" dirty="0" smtClean="0">
                <a:solidFill>
                  <a:schemeClr val="accent2">
                    <a:lumMod val="75000"/>
                  </a:schemeClr>
                </a:solidFill>
                <a:latin typeface="Calibri" panose="020F0502020204030204"/>
              </a:rPr>
              <a:t> as you watch. Then view the </a:t>
            </a:r>
            <a:r>
              <a:rPr lang="en-US" sz="2400" b="1" dirty="0">
                <a:solidFill>
                  <a:schemeClr val="accent2">
                    <a:lumMod val="75000"/>
                  </a:schemeClr>
                </a:solidFill>
                <a:latin typeface="Calibri" panose="020F0502020204030204"/>
              </a:rPr>
              <a:t>video at </a:t>
            </a:r>
            <a:r>
              <a:rPr lang="en-US" sz="2400" b="1" dirty="0">
                <a:solidFill>
                  <a:schemeClr val="accent2">
                    <a:lumMod val="75000"/>
                  </a:schemeClr>
                </a:solidFill>
                <a:latin typeface="Calibri" panose="020F0502020204030204"/>
                <a:hlinkClick r:id="rId3"/>
              </a:rPr>
              <a:t>http://</a:t>
            </a:r>
            <a:r>
              <a:rPr lang="en-US" sz="2400" b="1" dirty="0" smtClean="0">
                <a:solidFill>
                  <a:schemeClr val="accent2">
                    <a:lumMod val="75000"/>
                  </a:schemeClr>
                </a:solidFill>
                <a:latin typeface="Calibri" panose="020F0502020204030204"/>
                <a:hlinkClick r:id="rId3"/>
              </a:rPr>
              <a:t>www.bbc.co.uk/schools/gcsebitesize/science/add_edexcel/cells/mitosisact.shtml</a:t>
            </a:r>
            <a:r>
              <a:rPr lang="en-US" sz="2400" b="1" dirty="0" smtClean="0">
                <a:solidFill>
                  <a:schemeClr val="accent2">
                    <a:lumMod val="75000"/>
                  </a:schemeClr>
                </a:solidFill>
                <a:latin typeface="Calibri" panose="020F0502020204030204"/>
              </a:rPr>
              <a:t> until Meiosis is introduced. Complete the following on the back of your mitosis </a:t>
            </a:r>
            <a:r>
              <a:rPr lang="en-US" sz="2400" b="1" dirty="0" err="1" smtClean="0">
                <a:solidFill>
                  <a:schemeClr val="accent2">
                    <a:lumMod val="75000"/>
                  </a:schemeClr>
                </a:solidFill>
                <a:latin typeface="Calibri" panose="020F0502020204030204"/>
              </a:rPr>
              <a:t>skillsheet</a:t>
            </a:r>
            <a:r>
              <a:rPr lang="en-US" sz="2400" b="1" dirty="0" smtClean="0">
                <a:solidFill>
                  <a:schemeClr val="accent2">
                    <a:lumMod val="75000"/>
                  </a:schemeClr>
                </a:solidFill>
                <a:latin typeface="Calibri" panose="020F0502020204030204"/>
              </a:rPr>
              <a:t>:</a:t>
            </a:r>
          </a:p>
          <a:p>
            <a:pPr marL="914400" lvl="1" indent="-514350" defTabSz="914400">
              <a:lnSpc>
                <a:spcPct val="90000"/>
              </a:lnSpc>
              <a:spcBef>
                <a:spcPts val="0"/>
              </a:spcBef>
              <a:buClr>
                <a:srgbClr val="99CB38"/>
              </a:buClr>
              <a:buSzPct val="100000"/>
              <a:buAutoNum type="arabicPeriod"/>
            </a:pPr>
            <a:r>
              <a:rPr lang="en-US" sz="2200" b="1" dirty="0" smtClean="0">
                <a:solidFill>
                  <a:srgbClr val="7030A0"/>
                </a:solidFill>
                <a:latin typeface="Calibri" panose="020F0502020204030204"/>
              </a:rPr>
              <a:t>Sketch a drawing or write to explain the five steps to mitosis.</a:t>
            </a:r>
          </a:p>
          <a:p>
            <a:pPr marL="914400" lvl="1" indent="-514350" defTabSz="914400">
              <a:lnSpc>
                <a:spcPct val="90000"/>
              </a:lnSpc>
              <a:spcBef>
                <a:spcPts val="0"/>
              </a:spcBef>
              <a:buClr>
                <a:srgbClr val="99CB38"/>
              </a:buClr>
              <a:buSzPct val="100000"/>
              <a:buAutoNum type="arabicPeriod"/>
            </a:pPr>
            <a:r>
              <a:rPr lang="en-US" sz="2200" b="1" dirty="0" smtClean="0">
                <a:solidFill>
                  <a:srgbClr val="7030A0"/>
                </a:solidFill>
                <a:latin typeface="Calibri" panose="020F0502020204030204"/>
              </a:rPr>
              <a:t>How are daughter cells similar to a parent cell?</a:t>
            </a:r>
          </a:p>
          <a:p>
            <a:pPr marL="914400" lvl="1" indent="-514350" defTabSz="914400">
              <a:lnSpc>
                <a:spcPct val="90000"/>
              </a:lnSpc>
              <a:spcBef>
                <a:spcPts val="0"/>
              </a:spcBef>
              <a:buClr>
                <a:srgbClr val="99CB38"/>
              </a:buClr>
              <a:buSzPct val="100000"/>
              <a:buAutoNum type="arabicPeriod"/>
            </a:pPr>
            <a:r>
              <a:rPr lang="en-US" sz="2200" b="1" dirty="0" smtClean="0">
                <a:solidFill>
                  <a:srgbClr val="7030A0"/>
                </a:solidFill>
                <a:latin typeface="Calibri" panose="020F0502020204030204"/>
              </a:rPr>
              <a:t>What is the name of this type of reproduction?</a:t>
            </a:r>
          </a:p>
          <a:p>
            <a:pPr marL="400050" lvl="1" indent="0" defTabSz="914400">
              <a:lnSpc>
                <a:spcPct val="90000"/>
              </a:lnSpc>
              <a:spcBef>
                <a:spcPts val="0"/>
              </a:spcBef>
              <a:buClr>
                <a:srgbClr val="99CB38"/>
              </a:buClr>
              <a:buSzPct val="100000"/>
              <a:buNone/>
            </a:pPr>
            <a:r>
              <a:rPr lang="en-US" sz="2200" b="1" dirty="0" smtClean="0">
                <a:solidFill>
                  <a:schemeClr val="accent2">
                    <a:lumMod val="75000"/>
                  </a:schemeClr>
                </a:solidFill>
                <a:latin typeface="Calibri" panose="020F0502020204030204"/>
              </a:rPr>
              <a:t>Place your completed </a:t>
            </a:r>
            <a:r>
              <a:rPr lang="en-US" sz="2200" b="1" dirty="0" err="1" smtClean="0">
                <a:solidFill>
                  <a:schemeClr val="accent2">
                    <a:lumMod val="75000"/>
                  </a:schemeClr>
                </a:solidFill>
                <a:latin typeface="Calibri" panose="020F0502020204030204"/>
              </a:rPr>
              <a:t>skillsheet</a:t>
            </a:r>
            <a:r>
              <a:rPr lang="en-US" sz="2200" b="1" dirty="0" smtClean="0">
                <a:solidFill>
                  <a:schemeClr val="accent2">
                    <a:lumMod val="75000"/>
                  </a:schemeClr>
                </a:solidFill>
                <a:latin typeface="Calibri" panose="020F0502020204030204"/>
              </a:rPr>
              <a:t> in the drawer for your class.</a:t>
            </a:r>
          </a:p>
          <a:p>
            <a:pPr marL="514350" lvl="0" indent="-514350" defTabSz="914400">
              <a:lnSpc>
                <a:spcPct val="90000"/>
              </a:lnSpc>
              <a:spcBef>
                <a:spcPts val="0"/>
              </a:spcBef>
              <a:buClr>
                <a:srgbClr val="99CB38"/>
              </a:buClr>
              <a:buSzPct val="100000"/>
              <a:buAutoNum type="arabicPeriod"/>
            </a:pPr>
            <a:endParaRPr lang="en-US" sz="2400" b="1" dirty="0">
              <a:solidFill>
                <a:schemeClr val="accent2">
                  <a:lumMod val="75000"/>
                </a:schemeClr>
              </a:solidFill>
              <a:latin typeface="Calibri" panose="020F0502020204030204"/>
            </a:endParaRPr>
          </a:p>
          <a:p>
            <a:pPr marL="514350" lvl="0" indent="-514350" defTabSz="914400">
              <a:lnSpc>
                <a:spcPct val="90000"/>
              </a:lnSpc>
              <a:spcBef>
                <a:spcPts val="0"/>
              </a:spcBef>
              <a:buClr>
                <a:srgbClr val="99CB38"/>
              </a:buClr>
              <a:buSzPct val="100000"/>
              <a:buAutoNum type="arabicPeriod"/>
            </a:pPr>
            <a:r>
              <a:rPr lang="en-US" sz="2400" b="1" dirty="0" smtClean="0">
                <a:solidFill>
                  <a:schemeClr val="accent2">
                    <a:lumMod val="75000"/>
                  </a:schemeClr>
                </a:solidFill>
                <a:latin typeface="Calibri" panose="020F0502020204030204"/>
              </a:rPr>
              <a:t>Complete </a:t>
            </a:r>
            <a:r>
              <a:rPr lang="en-US" sz="2400" b="1" dirty="0">
                <a:solidFill>
                  <a:schemeClr val="accent2">
                    <a:lumMod val="75000"/>
                  </a:schemeClr>
                </a:solidFill>
                <a:latin typeface="Calibri" panose="020F0502020204030204"/>
              </a:rPr>
              <a:t>the “Diffusion” and “Cell Structure” Explorelearning.com Gizmos and place them in the drawer for your class. </a:t>
            </a:r>
            <a:endParaRPr lang="en-US" sz="2400" b="1" dirty="0" smtClean="0">
              <a:solidFill>
                <a:schemeClr val="accent2">
                  <a:lumMod val="75000"/>
                </a:schemeClr>
              </a:solidFill>
              <a:latin typeface="Calibri" panose="020F0502020204030204"/>
            </a:endParaRPr>
          </a:p>
          <a:p>
            <a:pPr marL="514350" lvl="0" indent="-514350" defTabSz="914400">
              <a:lnSpc>
                <a:spcPct val="90000"/>
              </a:lnSpc>
              <a:spcBef>
                <a:spcPts val="0"/>
              </a:spcBef>
              <a:buClr>
                <a:srgbClr val="99CB38"/>
              </a:buClr>
              <a:buSzPct val="100000"/>
              <a:buAutoNum type="arabicPeriod"/>
            </a:pPr>
            <a:endParaRPr lang="en-US" sz="2400" b="1" dirty="0" smtClean="0">
              <a:solidFill>
                <a:schemeClr val="accent2">
                  <a:lumMod val="75000"/>
                </a:schemeClr>
              </a:solidFill>
              <a:latin typeface="Calibri" panose="020F0502020204030204"/>
            </a:endParaRPr>
          </a:p>
          <a:p>
            <a:pPr marL="514350" lvl="0" indent="-514350" defTabSz="914400">
              <a:lnSpc>
                <a:spcPct val="90000"/>
              </a:lnSpc>
              <a:spcBef>
                <a:spcPts val="0"/>
              </a:spcBef>
              <a:buClr>
                <a:srgbClr val="99CB38"/>
              </a:buClr>
              <a:buSzPct val="100000"/>
              <a:buAutoNum type="arabicPeriod"/>
            </a:pPr>
            <a:r>
              <a:rPr lang="en-US" sz="2400" b="1" dirty="0" smtClean="0">
                <a:solidFill>
                  <a:schemeClr val="accent2">
                    <a:lumMod val="75000"/>
                  </a:schemeClr>
                </a:solidFill>
                <a:latin typeface="Calibri" panose="020F0502020204030204"/>
              </a:rPr>
              <a:t>Begin </a:t>
            </a:r>
            <a:r>
              <a:rPr lang="en-US" sz="2400" b="1" dirty="0" smtClean="0">
                <a:solidFill>
                  <a:schemeClr val="accent2">
                    <a:lumMod val="75000"/>
                  </a:schemeClr>
                </a:solidFill>
                <a:latin typeface="Calibri" panose="020F0502020204030204"/>
              </a:rPr>
              <a:t>working on USATestprep.com set of assignments, </a:t>
            </a:r>
            <a:r>
              <a:rPr lang="en-US" sz="2400" b="1" i="1" dirty="0" smtClean="0">
                <a:solidFill>
                  <a:schemeClr val="accent2">
                    <a:lumMod val="75000"/>
                  </a:schemeClr>
                </a:solidFill>
                <a:latin typeface="Calibri" panose="020F0502020204030204"/>
              </a:rPr>
              <a:t>Active/Passive Transport</a:t>
            </a:r>
            <a:r>
              <a:rPr lang="en-US" sz="2400" b="1" dirty="0" smtClean="0">
                <a:solidFill>
                  <a:schemeClr val="accent2">
                    <a:lumMod val="75000"/>
                  </a:schemeClr>
                </a:solidFill>
                <a:latin typeface="Calibri" panose="020F0502020204030204"/>
              </a:rPr>
              <a:t>, on pg. 2 of the assignments. This set of review assignments is due on Friday, December 2.</a:t>
            </a:r>
          </a:p>
          <a:p>
            <a:pPr marL="514350" lvl="0" indent="-514350" defTabSz="914400">
              <a:lnSpc>
                <a:spcPct val="90000"/>
              </a:lnSpc>
              <a:spcBef>
                <a:spcPts val="0"/>
              </a:spcBef>
              <a:buClr>
                <a:srgbClr val="99CB38"/>
              </a:buClr>
              <a:buSzPct val="100000"/>
              <a:buAutoNum type="arabicPeriod"/>
            </a:pPr>
            <a:endParaRPr lang="en-US" sz="2400" b="1" dirty="0" smtClean="0">
              <a:solidFill>
                <a:schemeClr val="accent2">
                  <a:lumMod val="75000"/>
                </a:schemeClr>
              </a:solidFill>
              <a:latin typeface="Calibri" panose="020F0502020204030204"/>
            </a:endParaRPr>
          </a:p>
          <a:p>
            <a:pPr marL="514350" lvl="0" indent="-514350" defTabSz="914400">
              <a:lnSpc>
                <a:spcPct val="90000"/>
              </a:lnSpc>
              <a:spcBef>
                <a:spcPts val="0"/>
              </a:spcBef>
              <a:buClr>
                <a:srgbClr val="99CB38"/>
              </a:buClr>
              <a:buSzPct val="100000"/>
              <a:buAutoNum type="arabicPeriod"/>
            </a:pPr>
            <a:r>
              <a:rPr lang="en-US" sz="2400" b="1" dirty="0" smtClean="0">
                <a:solidFill>
                  <a:schemeClr val="accent2">
                    <a:lumMod val="75000"/>
                  </a:schemeClr>
                </a:solidFill>
                <a:latin typeface="Calibri" panose="020F0502020204030204"/>
              </a:rPr>
              <a:t>Work on completing any missing assignments you may have. Use Infinite Campus to assist you in determining what is missing.</a:t>
            </a:r>
            <a:endParaRPr lang="en-US" sz="2400" b="1" dirty="0">
              <a:solidFill>
                <a:schemeClr val="accent2">
                  <a:lumMod val="75000"/>
                </a:schemeClr>
              </a:solidFill>
              <a:latin typeface="Calibri" panose="020F0502020204030204"/>
            </a:endParaRPr>
          </a:p>
          <a:p>
            <a:pPr marL="0" lvl="0" indent="0" defTabSz="914400">
              <a:lnSpc>
                <a:spcPct val="90000"/>
              </a:lnSpc>
              <a:spcBef>
                <a:spcPts val="0"/>
              </a:spcBef>
              <a:buClr>
                <a:srgbClr val="99CB38"/>
              </a:buClr>
              <a:buSzPct val="100000"/>
              <a:buNone/>
            </a:pPr>
            <a:endParaRPr lang="en-US" sz="2900" b="1" dirty="0">
              <a:solidFill>
                <a:prstClr val="black">
                  <a:lumMod val="75000"/>
                  <a:lumOff val="25000"/>
                </a:prstClr>
              </a:solidFill>
              <a:latin typeface="Calibri"/>
              <a:cs typeface="Times New Roman"/>
            </a:endParaRPr>
          </a:p>
        </p:txBody>
      </p:sp>
      <p:sp>
        <p:nvSpPr>
          <p:cNvPr id="7" name="TextBox 6"/>
          <p:cNvSpPr txBox="1"/>
          <p:nvPr/>
        </p:nvSpPr>
        <p:spPr>
          <a:xfrm>
            <a:off x="618156" y="204680"/>
            <a:ext cx="8715023" cy="523220"/>
          </a:xfrm>
          <a:prstGeom prst="rect">
            <a:avLst/>
          </a:prstGeom>
          <a:noFill/>
        </p:spPr>
        <p:txBody>
          <a:bodyPr wrap="square" rtlCol="0">
            <a:spAutoFit/>
          </a:bodyPr>
          <a:lstStyle/>
          <a:p>
            <a:pPr algn="ctr"/>
            <a:r>
              <a:rPr lang="en-US" sz="2800" smtClean="0">
                <a:solidFill>
                  <a:schemeClr val="accent2">
                    <a:lumMod val="75000"/>
                  </a:schemeClr>
                </a:solidFill>
              </a:rPr>
              <a:t>November </a:t>
            </a:r>
            <a:r>
              <a:rPr lang="en-US" sz="2800" smtClean="0">
                <a:solidFill>
                  <a:schemeClr val="accent2">
                    <a:lumMod val="75000"/>
                  </a:schemeClr>
                </a:solidFill>
              </a:rPr>
              <a:t>29/30, </a:t>
            </a:r>
            <a:r>
              <a:rPr lang="en-US" sz="2800" dirty="0" smtClean="0">
                <a:solidFill>
                  <a:schemeClr val="accent2">
                    <a:lumMod val="75000"/>
                  </a:schemeClr>
                </a:solidFill>
              </a:rPr>
              <a:t>2016</a:t>
            </a:r>
            <a:endParaRPr lang="en-US" sz="2800" dirty="0">
              <a:solidFill>
                <a:schemeClr val="accent2">
                  <a:lumMod val="75000"/>
                </a:schemeClr>
              </a:solidFill>
            </a:endParaRPr>
          </a:p>
        </p:txBody>
      </p:sp>
    </p:spTree>
    <p:extLst>
      <p:ext uri="{BB962C8B-B14F-4D97-AF65-F5344CB8AC3E}">
        <p14:creationId xmlns:p14="http://schemas.microsoft.com/office/powerpoint/2010/main" val="2101563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3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1311</TotalTime>
  <Words>191</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Wingdings 3</vt:lpstr>
      <vt:lpstr>3_Facet</vt:lpstr>
      <vt:lpstr>S7L2: Students will describe the structure and function of cells, tissues, organs, and organ systems. a. Explain that cells take in nutrients in order to grow and divide and to make needed materials.</vt:lpstr>
    </vt:vector>
  </TitlesOfParts>
  <Company>Rockdale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S7L4a: Demonstrate in a food web that matter is transferred from one organism to another and can be recycled between organisms and their environment.</dc:title>
  <dc:creator>Shericka Jefferson</dc:creator>
  <cp:lastModifiedBy>Shericka Jefferson</cp:lastModifiedBy>
  <cp:revision>13</cp:revision>
  <dcterms:created xsi:type="dcterms:W3CDTF">2016-08-22T21:40:20Z</dcterms:created>
  <dcterms:modified xsi:type="dcterms:W3CDTF">2016-11-29T16:05:42Z</dcterms:modified>
</cp:coreProperties>
</file>