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6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18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12/7/2016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723003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12/7/2016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455810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12/7/2016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endParaRPr kumimoji="0" lang="en-US" sz="1800" b="0" i="0" u="none" strike="noStrike" kern="1200" cap="none" spc="0" normalizeH="0" baseline="0" noProof="0" dirty="0">
              <a:ln>
                <a:noFill/>
              </a:ln>
              <a:solidFill>
                <a:srgbClr val="90C226">
                  <a:lumMod val="60000"/>
                  <a:lumOff val="40000"/>
                </a:srgbClr>
              </a:solidFill>
              <a:effectLst/>
              <a:uLnTx/>
              <a:uFillTx/>
              <a:latin typeface="Arial"/>
              <a:ea typeface="+mn-ea"/>
              <a:cs typeface="+mn-cs"/>
            </a:endParaRPr>
          </a:p>
        </p:txBody>
      </p:sp>
    </p:spTree>
    <p:extLst>
      <p:ext uri="{BB962C8B-B14F-4D97-AF65-F5344CB8AC3E}">
        <p14:creationId xmlns:p14="http://schemas.microsoft.com/office/powerpoint/2010/main" val="1191947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12/7/2016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506645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12/7/2016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p>
        </p:txBody>
      </p:sp>
    </p:spTree>
    <p:extLst>
      <p:ext uri="{BB962C8B-B14F-4D97-AF65-F5344CB8AC3E}">
        <p14:creationId xmlns:p14="http://schemas.microsoft.com/office/powerpoint/2010/main" val="1391401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12/7/2016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751768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12/7/2016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0443963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12/7/2016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119648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12/7/2016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344975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12/7/2016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777885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12/7/2016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629149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12/7/2016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88993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12/7/2016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760138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12/7/2016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109751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12/7/2016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412377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12/7/2016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973325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93FDDF8-2F24-4D1D-974D-F75A4304241F}"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12/7/2016</a:t>
            </a:fld>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133D128-BF66-416F-9EA4-2FB2A30503B3}" type="slidenum">
              <a:rPr kumimoji="0" lang="en-US"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13288264"/>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annotation_id=annotation_443279253&amp;feature=iv&amp;src_vid=nnjmrrQ6xOs&amp;v=gEUu-A2wfS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75644"/>
            <a:ext cx="8596668" cy="1320800"/>
          </a:xfrm>
        </p:spPr>
        <p:txBody>
          <a:bodyPr>
            <a:normAutofit/>
          </a:bodyPr>
          <a:lstStyle/>
          <a:p>
            <a:r>
              <a:rPr lang="en-US" sz="2000" dirty="0">
                <a:solidFill>
                  <a:srgbClr val="90C226"/>
                </a:solidFill>
                <a:latin typeface="Calibri" panose="020F0502020204030204" pitchFamily="34" charset="0"/>
                <a:ea typeface="Calibri" panose="020F0502020204030204" pitchFamily="34" charset="0"/>
                <a:cs typeface="Times New Roman" panose="02020603050405020304" pitchFamily="18" charset="0"/>
              </a:rPr>
              <a:t>S7L2: Students will describe the structure and function of cells, tissues, organs, and organ systems.</a:t>
            </a:r>
            <a:br>
              <a:rPr lang="en-US" sz="2000" dirty="0">
                <a:solidFill>
                  <a:srgbClr val="90C226"/>
                </a:solidFill>
                <a:latin typeface="Calibri" panose="020F0502020204030204" pitchFamily="34" charset="0"/>
                <a:ea typeface="Calibri" panose="020F0502020204030204" pitchFamily="34" charset="0"/>
                <a:cs typeface="Times New Roman" panose="02020603050405020304" pitchFamily="18" charset="0"/>
              </a:rPr>
            </a:br>
            <a:r>
              <a:rPr lang="en-US" sz="2000" dirty="0">
                <a:solidFill>
                  <a:srgbClr val="90C226"/>
                </a:solidFill>
                <a:latin typeface="Calibri" panose="020F0502020204030204" pitchFamily="34" charset="0"/>
                <a:ea typeface="Calibri" panose="020F0502020204030204" pitchFamily="34" charset="0"/>
                <a:cs typeface="Times New Roman" panose="02020603050405020304" pitchFamily="18" charset="0"/>
              </a:rPr>
              <a:t>a.	</a:t>
            </a:r>
            <a:r>
              <a:rPr lang="en-US" sz="2000" dirty="0" smtClean="0">
                <a:solidFill>
                  <a:srgbClr val="90C226"/>
                </a:solidFill>
                <a:latin typeface="Calibri" panose="020F0502020204030204" pitchFamily="34" charset="0"/>
                <a:ea typeface="Calibri" panose="020F0502020204030204" pitchFamily="34" charset="0"/>
                <a:cs typeface="Times New Roman" panose="02020603050405020304" pitchFamily="18" charset="0"/>
              </a:rPr>
              <a:t>Explain that cells are organized into tissues, tissues into organs, organs into systems, and systems into organisms.</a:t>
            </a:r>
            <a:endParaRPr lang="en-US" sz="2000" dirty="0">
              <a:solidFill>
                <a:srgbClr val="90C226"/>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604135" y="2494844"/>
            <a:ext cx="8596668" cy="4363156"/>
          </a:xfrm>
        </p:spPr>
        <p:txBody>
          <a:bodyPr>
            <a:normAutofit lnSpcReduction="10000"/>
          </a:bodyPr>
          <a:lstStyle/>
          <a:p>
            <a:endParaRPr lang="en-US" sz="1600" dirty="0" smtClean="0"/>
          </a:p>
          <a:p>
            <a:pPr lvl="0"/>
            <a:r>
              <a:rPr lang="en-US" b="1" dirty="0"/>
              <a:t>Complete the following </a:t>
            </a:r>
            <a:r>
              <a:rPr lang="en-US" b="1"/>
              <a:t>USATestprep.com </a:t>
            </a:r>
            <a:r>
              <a:rPr lang="en-US" b="1" smtClean="0"/>
              <a:t>Benchmark assignment</a:t>
            </a:r>
            <a:r>
              <a:rPr lang="en-US" b="1" dirty="0"/>
              <a:t>:</a:t>
            </a:r>
            <a:endParaRPr lang="en-US" sz="1600" dirty="0"/>
          </a:p>
          <a:p>
            <a:pPr lvl="1"/>
            <a:r>
              <a:rPr lang="en-US" b="1" dirty="0"/>
              <a:t>Levels of Cellular Organization</a:t>
            </a:r>
            <a:endParaRPr lang="en-US" sz="1400" dirty="0"/>
          </a:p>
          <a:p>
            <a:pPr lvl="0"/>
            <a:r>
              <a:rPr lang="en-US" b="1" dirty="0"/>
              <a:t>Use your laptop to view the 11 Human Body Systems video at</a:t>
            </a:r>
            <a:r>
              <a:rPr lang="en-US" sz="1600" dirty="0"/>
              <a:t> </a:t>
            </a:r>
            <a:r>
              <a:rPr lang="en-US" b="1" u="sng" dirty="0">
                <a:hlinkClick r:id="rId2"/>
              </a:rPr>
              <a:t>https://www.youtube.com/watch?annotation_id=annotation_443279253&amp;feature=iv&amp;src_vid=nnjmrrQ6xOs&amp;v=gEUu-A2wfSE</a:t>
            </a:r>
            <a:r>
              <a:rPr lang="en-US" b="1" dirty="0"/>
              <a:t> and complete the accompanying </a:t>
            </a:r>
            <a:r>
              <a:rPr lang="en-US" b="1" dirty="0" err="1"/>
              <a:t>skillsheet</a:t>
            </a:r>
            <a:r>
              <a:rPr lang="en-US" b="1" dirty="0"/>
              <a:t>. You do </a:t>
            </a:r>
            <a:r>
              <a:rPr lang="en-US" b="1" u="sng" dirty="0"/>
              <a:t>NOT</a:t>
            </a:r>
            <a:r>
              <a:rPr lang="en-US" b="1" dirty="0"/>
              <a:t> need to complete question #1, Levels of Organization, or the pictures.</a:t>
            </a:r>
            <a:endParaRPr lang="en-US" sz="1600" dirty="0"/>
          </a:p>
          <a:p>
            <a:pPr lvl="0"/>
            <a:r>
              <a:rPr lang="en-US" b="1" dirty="0"/>
              <a:t>Continue to work on USATestprep.com assignments as follows:</a:t>
            </a:r>
            <a:endParaRPr lang="en-US" sz="1600" dirty="0"/>
          </a:p>
          <a:p>
            <a:pPr lvl="1"/>
            <a:r>
              <a:rPr lang="en-US" b="1" dirty="0" smtClean="0"/>
              <a:t>B</a:t>
            </a:r>
            <a:r>
              <a:rPr lang="en-US" b="1" dirty="0"/>
              <a:t>. Cell Structure and Function </a:t>
            </a:r>
            <a:endParaRPr lang="en-US" sz="1400" dirty="0"/>
          </a:p>
          <a:p>
            <a:pPr lvl="1"/>
            <a:r>
              <a:rPr lang="en-US" b="1" dirty="0"/>
              <a:t>Active/Passive Transport</a:t>
            </a:r>
            <a:endParaRPr lang="en-US" sz="1400" dirty="0"/>
          </a:p>
          <a:p>
            <a:pPr lvl="0"/>
            <a:r>
              <a:rPr lang="en-US" b="1" dirty="0"/>
              <a:t>Work on completing any missing assignments you may have. Use Infinite Campus to assist you in determining what is missing.</a:t>
            </a:r>
            <a:endParaRPr lang="en-US" sz="1600" dirty="0"/>
          </a:p>
          <a:p>
            <a:pPr marL="0" lvl="0" indent="0" defTabSz="914400">
              <a:lnSpc>
                <a:spcPct val="90000"/>
              </a:lnSpc>
              <a:spcBef>
                <a:spcPts val="0"/>
              </a:spcBef>
              <a:buClr>
                <a:srgbClr val="99CB38"/>
              </a:buClr>
              <a:buSzPct val="100000"/>
              <a:buNone/>
            </a:pPr>
            <a:endParaRPr lang="en-US" sz="2900" b="1" dirty="0">
              <a:solidFill>
                <a:prstClr val="black">
                  <a:lumMod val="75000"/>
                  <a:lumOff val="25000"/>
                </a:prstClr>
              </a:solidFill>
              <a:latin typeface="Calibri"/>
              <a:cs typeface="Times New Roman"/>
            </a:endParaRPr>
          </a:p>
        </p:txBody>
      </p:sp>
      <p:sp>
        <p:nvSpPr>
          <p:cNvPr id="7" name="TextBox 6"/>
          <p:cNvSpPr txBox="1"/>
          <p:nvPr/>
        </p:nvSpPr>
        <p:spPr>
          <a:xfrm>
            <a:off x="618156" y="204680"/>
            <a:ext cx="8715023" cy="523220"/>
          </a:xfrm>
          <a:prstGeom prst="rect">
            <a:avLst/>
          </a:prstGeom>
          <a:noFill/>
        </p:spPr>
        <p:txBody>
          <a:bodyPr wrap="square" rtlCol="0">
            <a:spAutoFit/>
          </a:bodyPr>
          <a:lstStyle/>
          <a:p>
            <a:pPr algn="ctr"/>
            <a:r>
              <a:rPr lang="en-US" sz="2800" dirty="0" smtClean="0">
                <a:solidFill>
                  <a:schemeClr val="accent2">
                    <a:lumMod val="75000"/>
                  </a:schemeClr>
                </a:solidFill>
              </a:rPr>
              <a:t>December 6-7, 2016</a:t>
            </a:r>
            <a:endParaRPr lang="en-US" sz="2800" dirty="0">
              <a:solidFill>
                <a:schemeClr val="accent2">
                  <a:lumMod val="75000"/>
                </a:schemeClr>
              </a:solidFill>
            </a:endParaRPr>
          </a:p>
        </p:txBody>
      </p:sp>
    </p:spTree>
    <p:extLst>
      <p:ext uri="{BB962C8B-B14F-4D97-AF65-F5344CB8AC3E}">
        <p14:creationId xmlns:p14="http://schemas.microsoft.com/office/powerpoint/2010/main" val="2101563853"/>
      </p:ext>
    </p:extLst>
  </p:cSld>
  <p:clrMapOvr>
    <a:masterClrMapping/>
  </p:clrMapOvr>
  <p:timing>
    <p:tnLst>
      <p:par>
        <p:cTn id="1" dur="indefinite" restart="never" nodeType="tmRoot"/>
      </p:par>
    </p:tnLst>
  </p:timing>
</p:sld>
</file>

<file path=ppt/theme/theme1.xml><?xml version="1.0" encoding="utf-8"?>
<a:theme xmlns:a="http://schemas.openxmlformats.org/drawingml/2006/main" name="3_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1326</TotalTime>
  <Words>113</Words>
  <Application>Microsoft Office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Times New Roman</vt:lpstr>
      <vt:lpstr>Trebuchet MS</vt:lpstr>
      <vt:lpstr>Wingdings 3</vt:lpstr>
      <vt:lpstr>3_Facet</vt:lpstr>
      <vt:lpstr>S7L2: Students will describe the structure and function of cells, tissues, organs, and organ systems. a. Explain that cells are organized into tissues, tissues into organs, organs into systems, and systems into organisms.</vt:lpstr>
    </vt:vector>
  </TitlesOfParts>
  <Company>Rockdale County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S7L4a: Demonstrate in a food web that matter is transferred from one organism to another and can be recycled between organisms and their environment.</dc:title>
  <dc:creator>Shericka Jefferson</dc:creator>
  <cp:lastModifiedBy>Shericka Jefferson</cp:lastModifiedBy>
  <cp:revision>17</cp:revision>
  <dcterms:created xsi:type="dcterms:W3CDTF">2016-08-22T21:40:20Z</dcterms:created>
  <dcterms:modified xsi:type="dcterms:W3CDTF">2016-12-07T19:24:39Z</dcterms:modified>
</cp:coreProperties>
</file>