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6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18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12/1/2016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723003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12/1/2016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455810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12/1/2016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endParaRPr kumimoji="0" lang="en-US" sz="1800" b="0" i="0" u="none" strike="noStrike" kern="1200" cap="none" spc="0" normalizeH="0" baseline="0" noProof="0" dirty="0">
              <a:ln>
                <a:noFill/>
              </a:ln>
              <a:solidFill>
                <a:srgbClr val="90C226">
                  <a:lumMod val="60000"/>
                  <a:lumOff val="40000"/>
                </a:srgbClr>
              </a:solidFill>
              <a:effectLst/>
              <a:uLnTx/>
              <a:uFillTx/>
              <a:latin typeface="Arial"/>
              <a:ea typeface="+mn-ea"/>
              <a:cs typeface="+mn-cs"/>
            </a:endParaRPr>
          </a:p>
        </p:txBody>
      </p:sp>
    </p:spTree>
    <p:extLst>
      <p:ext uri="{BB962C8B-B14F-4D97-AF65-F5344CB8AC3E}">
        <p14:creationId xmlns:p14="http://schemas.microsoft.com/office/powerpoint/2010/main" val="1191947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12/1/2016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506645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12/1/2016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Tree>
    <p:extLst>
      <p:ext uri="{BB962C8B-B14F-4D97-AF65-F5344CB8AC3E}">
        <p14:creationId xmlns:p14="http://schemas.microsoft.com/office/powerpoint/2010/main" val="1391401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12/1/2016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751768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12/1/2016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0443963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12/1/2016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119648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12/1/2016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344975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12/1/2016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777885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12/1/2016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629149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12/1/2016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88993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12/1/2016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760138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12/1/2016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109751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12/1/2016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412377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12/1/2016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973325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12/1/2016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13288264"/>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ZRFykdf4kD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75644"/>
            <a:ext cx="8596668" cy="1320800"/>
          </a:xfrm>
        </p:spPr>
        <p:txBody>
          <a:bodyPr>
            <a:normAutofit/>
          </a:bodyPr>
          <a:lstStyle/>
          <a:p>
            <a:r>
              <a:rPr lang="en-US" sz="2000" dirty="0">
                <a:solidFill>
                  <a:srgbClr val="90C226"/>
                </a:solidFill>
                <a:latin typeface="Calibri" panose="020F0502020204030204" pitchFamily="34" charset="0"/>
                <a:ea typeface="Calibri" panose="020F0502020204030204" pitchFamily="34" charset="0"/>
                <a:cs typeface="Times New Roman" panose="02020603050405020304" pitchFamily="18" charset="0"/>
              </a:rPr>
              <a:t>S7L2: Students will describe the structure and function of cells, tissues, organs, and organ systems.</a:t>
            </a:r>
            <a:br>
              <a:rPr lang="en-US" sz="2000" dirty="0">
                <a:solidFill>
                  <a:srgbClr val="90C226"/>
                </a:solidFill>
                <a:latin typeface="Calibri" panose="020F0502020204030204" pitchFamily="34" charset="0"/>
                <a:ea typeface="Calibri" panose="020F0502020204030204" pitchFamily="34" charset="0"/>
                <a:cs typeface="Times New Roman" panose="02020603050405020304" pitchFamily="18" charset="0"/>
              </a:rPr>
            </a:br>
            <a:r>
              <a:rPr lang="en-US" sz="2000" dirty="0">
                <a:solidFill>
                  <a:srgbClr val="90C226"/>
                </a:solidFill>
                <a:latin typeface="Calibri" panose="020F0502020204030204" pitchFamily="34" charset="0"/>
                <a:ea typeface="Calibri" panose="020F0502020204030204" pitchFamily="34" charset="0"/>
                <a:cs typeface="Times New Roman" panose="02020603050405020304" pitchFamily="18" charset="0"/>
              </a:rPr>
              <a:t>a.	</a:t>
            </a:r>
            <a:r>
              <a:rPr lang="en-US" sz="2000" dirty="0" smtClean="0">
                <a:solidFill>
                  <a:srgbClr val="90C226"/>
                </a:solidFill>
                <a:latin typeface="Calibri" panose="020F0502020204030204" pitchFamily="34" charset="0"/>
                <a:ea typeface="Calibri" panose="020F0502020204030204" pitchFamily="34" charset="0"/>
                <a:cs typeface="Times New Roman" panose="02020603050405020304" pitchFamily="18" charset="0"/>
              </a:rPr>
              <a:t>Explain that cells are </a:t>
            </a:r>
            <a:r>
              <a:rPr lang="en-US" sz="2000" dirty="0" smtClean="0">
                <a:solidFill>
                  <a:srgbClr val="90C226"/>
                </a:solidFill>
                <a:latin typeface="Calibri" panose="020F0502020204030204" pitchFamily="34" charset="0"/>
                <a:ea typeface="Calibri" panose="020F0502020204030204" pitchFamily="34" charset="0"/>
                <a:cs typeface="Times New Roman" panose="02020603050405020304" pitchFamily="18" charset="0"/>
              </a:rPr>
              <a:t>organized into tissues, tissues into organs, organs into systems, and systems into organisms</a:t>
            </a:r>
            <a:r>
              <a:rPr lang="en-US" sz="2000" dirty="0" smtClean="0">
                <a:solidFill>
                  <a:srgbClr val="90C226"/>
                </a:solidFill>
                <a:latin typeface="Calibri" panose="020F0502020204030204" pitchFamily="34" charset="0"/>
                <a:ea typeface="Calibri" panose="020F0502020204030204" pitchFamily="34" charset="0"/>
                <a:cs typeface="Times New Roman" panose="02020603050405020304" pitchFamily="18" charset="0"/>
              </a:rPr>
              <a:t>.</a:t>
            </a:r>
            <a:endParaRPr lang="en-US" sz="2000" dirty="0">
              <a:solidFill>
                <a:srgbClr val="90C226"/>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604135" y="2494844"/>
            <a:ext cx="8596668" cy="4363156"/>
          </a:xfrm>
        </p:spPr>
        <p:txBody>
          <a:bodyPr>
            <a:normAutofit fontScale="92500" lnSpcReduction="10000"/>
          </a:bodyPr>
          <a:lstStyle/>
          <a:p>
            <a:endParaRPr lang="en-US" sz="1600" dirty="0" smtClean="0"/>
          </a:p>
          <a:p>
            <a:pPr marL="514350" lvl="0" indent="-514350" defTabSz="914400">
              <a:lnSpc>
                <a:spcPct val="90000"/>
              </a:lnSpc>
              <a:spcBef>
                <a:spcPts val="0"/>
              </a:spcBef>
              <a:buClr>
                <a:srgbClr val="99CB38"/>
              </a:buClr>
              <a:buSzPct val="100000"/>
              <a:buAutoNum type="arabicPeriod"/>
            </a:pPr>
            <a:r>
              <a:rPr lang="en-US" sz="2400" b="1" dirty="0" smtClean="0">
                <a:solidFill>
                  <a:schemeClr val="accent2">
                    <a:lumMod val="75000"/>
                  </a:schemeClr>
                </a:solidFill>
                <a:latin typeface="Calibri" panose="020F0502020204030204"/>
              </a:rPr>
              <a:t>View the video </a:t>
            </a:r>
            <a:r>
              <a:rPr lang="en-US" sz="2400" b="1" dirty="0">
                <a:solidFill>
                  <a:schemeClr val="accent2">
                    <a:lumMod val="75000"/>
                  </a:schemeClr>
                </a:solidFill>
                <a:latin typeface="Calibri" panose="020F0502020204030204"/>
              </a:rPr>
              <a:t>on </a:t>
            </a:r>
            <a:r>
              <a:rPr lang="en-US" sz="2400" b="1" dirty="0" smtClean="0">
                <a:solidFill>
                  <a:schemeClr val="accent2">
                    <a:lumMod val="75000"/>
                  </a:schemeClr>
                </a:solidFill>
                <a:latin typeface="Calibri" panose="020F0502020204030204"/>
              </a:rPr>
              <a:t>Levels of </a:t>
            </a:r>
            <a:r>
              <a:rPr lang="en-US" sz="2400" b="1" dirty="0">
                <a:solidFill>
                  <a:schemeClr val="accent2">
                    <a:lumMod val="75000"/>
                  </a:schemeClr>
                </a:solidFill>
                <a:latin typeface="Calibri" panose="020F0502020204030204"/>
              </a:rPr>
              <a:t>Cellular Organization at </a:t>
            </a:r>
            <a:r>
              <a:rPr lang="en-US" sz="2400" b="1" dirty="0">
                <a:solidFill>
                  <a:schemeClr val="accent2">
                    <a:lumMod val="75000"/>
                  </a:schemeClr>
                </a:solidFill>
                <a:latin typeface="Calibri" panose="020F0502020204030204"/>
                <a:hlinkClick r:id="rId2"/>
              </a:rPr>
              <a:t>https://</a:t>
            </a:r>
            <a:r>
              <a:rPr lang="en-US" sz="2400" b="1" dirty="0" smtClean="0">
                <a:solidFill>
                  <a:schemeClr val="accent2">
                    <a:lumMod val="75000"/>
                  </a:schemeClr>
                </a:solidFill>
                <a:latin typeface="Calibri" panose="020F0502020204030204"/>
                <a:hlinkClick r:id="rId2"/>
              </a:rPr>
              <a:t>www.youtube.com/watch?v=ZRFykdf4kDc</a:t>
            </a:r>
            <a:r>
              <a:rPr lang="en-US" sz="2400" b="1" dirty="0" smtClean="0">
                <a:solidFill>
                  <a:schemeClr val="accent2">
                    <a:lumMod val="75000"/>
                  </a:schemeClr>
                </a:solidFill>
                <a:latin typeface="Calibri" panose="020F0502020204030204"/>
              </a:rPr>
              <a:t> and take notes.</a:t>
            </a:r>
            <a:endParaRPr lang="en-US" sz="2200" b="1" dirty="0" smtClean="0">
              <a:solidFill>
                <a:schemeClr val="accent2">
                  <a:lumMod val="75000"/>
                </a:schemeClr>
              </a:solidFill>
              <a:latin typeface="Calibri" panose="020F0502020204030204"/>
            </a:endParaRPr>
          </a:p>
          <a:p>
            <a:pPr marL="514350" lvl="0" indent="-514350" defTabSz="914400">
              <a:lnSpc>
                <a:spcPct val="90000"/>
              </a:lnSpc>
              <a:spcBef>
                <a:spcPts val="0"/>
              </a:spcBef>
              <a:buClr>
                <a:srgbClr val="99CB38"/>
              </a:buClr>
              <a:buSzPct val="100000"/>
              <a:buAutoNum type="arabicPeriod"/>
            </a:pPr>
            <a:endParaRPr lang="en-US" sz="2400" b="1" dirty="0">
              <a:solidFill>
                <a:schemeClr val="accent2">
                  <a:lumMod val="75000"/>
                </a:schemeClr>
              </a:solidFill>
              <a:latin typeface="Calibri" panose="020F0502020204030204"/>
            </a:endParaRPr>
          </a:p>
          <a:p>
            <a:pPr marL="514350" lvl="0" indent="-514350" defTabSz="914400">
              <a:lnSpc>
                <a:spcPct val="90000"/>
              </a:lnSpc>
              <a:spcBef>
                <a:spcPts val="0"/>
              </a:spcBef>
              <a:buClr>
                <a:srgbClr val="99CB38"/>
              </a:buClr>
              <a:buSzPct val="100000"/>
              <a:buAutoNum type="arabicPeriod"/>
            </a:pPr>
            <a:r>
              <a:rPr lang="en-US" sz="2400" b="1" dirty="0" smtClean="0">
                <a:solidFill>
                  <a:schemeClr val="accent2">
                    <a:lumMod val="75000"/>
                  </a:schemeClr>
                </a:solidFill>
                <a:latin typeface="Calibri" panose="020F0502020204030204"/>
              </a:rPr>
              <a:t>Create a visual representation of the Levels of Cellular Organization which includes a picture of a cell, tissue, organ, organ system, and an organism. All of t</a:t>
            </a:r>
            <a:r>
              <a:rPr lang="en-US" sz="2400" b="1" dirty="0" smtClean="0">
                <a:solidFill>
                  <a:schemeClr val="accent2">
                    <a:lumMod val="75000"/>
                  </a:schemeClr>
                </a:solidFill>
                <a:latin typeface="Calibri" panose="020F0502020204030204"/>
              </a:rPr>
              <a:t>he pictures should relate to the same organism. Use the exemplars to assist you </a:t>
            </a:r>
            <a:r>
              <a:rPr lang="en-US" sz="2400" b="1" smtClean="0">
                <a:solidFill>
                  <a:schemeClr val="accent2">
                    <a:lumMod val="75000"/>
                  </a:schemeClr>
                </a:solidFill>
                <a:latin typeface="Calibri" panose="020F0502020204030204"/>
              </a:rPr>
              <a:t>in understanding, but create your own.</a:t>
            </a:r>
            <a:endParaRPr lang="en-US" sz="2400" b="1" dirty="0" smtClean="0">
              <a:solidFill>
                <a:schemeClr val="accent2">
                  <a:lumMod val="75000"/>
                </a:schemeClr>
              </a:solidFill>
              <a:latin typeface="Calibri" panose="020F0502020204030204"/>
            </a:endParaRPr>
          </a:p>
          <a:p>
            <a:pPr marL="514350" lvl="0" indent="-514350" defTabSz="914400">
              <a:lnSpc>
                <a:spcPct val="90000"/>
              </a:lnSpc>
              <a:spcBef>
                <a:spcPts val="0"/>
              </a:spcBef>
              <a:buClr>
                <a:srgbClr val="99CB38"/>
              </a:buClr>
              <a:buSzPct val="100000"/>
              <a:buAutoNum type="arabicPeriod"/>
            </a:pPr>
            <a:endParaRPr lang="en-US" sz="2400" b="1" dirty="0" smtClean="0">
              <a:solidFill>
                <a:schemeClr val="accent2">
                  <a:lumMod val="75000"/>
                </a:schemeClr>
              </a:solidFill>
              <a:latin typeface="Calibri" panose="020F0502020204030204"/>
            </a:endParaRPr>
          </a:p>
          <a:p>
            <a:pPr marL="514350" lvl="0" indent="-514350" defTabSz="914400">
              <a:lnSpc>
                <a:spcPct val="90000"/>
              </a:lnSpc>
              <a:spcBef>
                <a:spcPts val="0"/>
              </a:spcBef>
              <a:buClr>
                <a:srgbClr val="99CB38"/>
              </a:buClr>
              <a:buSzPct val="100000"/>
              <a:buAutoNum type="arabicPeriod"/>
            </a:pPr>
            <a:r>
              <a:rPr lang="en-US" sz="2400" b="1" dirty="0" smtClean="0">
                <a:solidFill>
                  <a:schemeClr val="accent2">
                    <a:lumMod val="75000"/>
                  </a:schemeClr>
                </a:solidFill>
                <a:latin typeface="Calibri" panose="020F0502020204030204"/>
              </a:rPr>
              <a:t>Continue </a:t>
            </a:r>
            <a:r>
              <a:rPr lang="en-US" sz="2400" b="1" dirty="0" smtClean="0">
                <a:solidFill>
                  <a:schemeClr val="accent2">
                    <a:lumMod val="75000"/>
                  </a:schemeClr>
                </a:solidFill>
                <a:latin typeface="Calibri" panose="020F0502020204030204"/>
              </a:rPr>
              <a:t>working on </a:t>
            </a:r>
            <a:r>
              <a:rPr lang="en-US" sz="2400" b="1" dirty="0" smtClean="0">
                <a:solidFill>
                  <a:schemeClr val="accent2">
                    <a:lumMod val="75000"/>
                  </a:schemeClr>
                </a:solidFill>
                <a:latin typeface="Calibri" panose="020F0502020204030204"/>
              </a:rPr>
              <a:t>the following USATestprep.com assignments:</a:t>
            </a:r>
          </a:p>
          <a:p>
            <a:pPr marL="0" lvl="0" indent="0" defTabSz="914400">
              <a:lnSpc>
                <a:spcPct val="90000"/>
              </a:lnSpc>
              <a:spcBef>
                <a:spcPts val="0"/>
              </a:spcBef>
              <a:buClr>
                <a:srgbClr val="99CB38"/>
              </a:buClr>
              <a:buSzPct val="100000"/>
              <a:buNone/>
            </a:pPr>
            <a:r>
              <a:rPr lang="en-US" sz="2400" b="1" dirty="0" smtClean="0">
                <a:solidFill>
                  <a:schemeClr val="accent2">
                    <a:lumMod val="75000"/>
                  </a:schemeClr>
                </a:solidFill>
                <a:latin typeface="Calibri" panose="020F0502020204030204"/>
              </a:rPr>
              <a:t>	*</a:t>
            </a:r>
            <a:r>
              <a:rPr lang="en-US" sz="2400" b="1" i="1" dirty="0" smtClean="0">
                <a:solidFill>
                  <a:schemeClr val="accent2">
                    <a:lumMod val="75000"/>
                  </a:schemeClr>
                </a:solidFill>
                <a:latin typeface="Calibri" panose="020F0502020204030204"/>
              </a:rPr>
              <a:t>Active/Passive Transport</a:t>
            </a:r>
            <a:r>
              <a:rPr lang="en-US" sz="2400" b="1" dirty="0" smtClean="0">
                <a:solidFill>
                  <a:schemeClr val="accent2">
                    <a:lumMod val="75000"/>
                  </a:schemeClr>
                </a:solidFill>
                <a:latin typeface="Calibri" panose="020F0502020204030204"/>
              </a:rPr>
              <a:t>-</a:t>
            </a:r>
            <a:r>
              <a:rPr lang="en-US" sz="2400" b="1" dirty="0" smtClean="0">
                <a:solidFill>
                  <a:schemeClr val="accent1">
                    <a:lumMod val="75000"/>
                  </a:schemeClr>
                </a:solidFill>
                <a:latin typeface="Calibri" panose="020F0502020204030204"/>
              </a:rPr>
              <a:t>due tomorrow</a:t>
            </a:r>
          </a:p>
          <a:p>
            <a:pPr marL="0" lvl="0" indent="0" defTabSz="914400">
              <a:lnSpc>
                <a:spcPct val="90000"/>
              </a:lnSpc>
              <a:spcBef>
                <a:spcPts val="0"/>
              </a:spcBef>
              <a:buClr>
                <a:srgbClr val="99CB38"/>
              </a:buClr>
              <a:buSzPct val="100000"/>
              <a:buNone/>
            </a:pPr>
            <a:r>
              <a:rPr lang="en-US" sz="2400" b="1" dirty="0" smtClean="0">
                <a:solidFill>
                  <a:schemeClr val="accent2">
                    <a:lumMod val="75000"/>
                  </a:schemeClr>
                </a:solidFill>
                <a:latin typeface="Calibri" panose="020F0502020204030204"/>
              </a:rPr>
              <a:t>	*</a:t>
            </a:r>
            <a:r>
              <a:rPr lang="en-US" sz="2400" b="1" i="1" dirty="0" smtClean="0">
                <a:solidFill>
                  <a:schemeClr val="accent2">
                    <a:lumMod val="75000"/>
                  </a:schemeClr>
                </a:solidFill>
                <a:latin typeface="Calibri" panose="020F0502020204030204"/>
              </a:rPr>
              <a:t>B. Cell Structure and Function</a:t>
            </a:r>
            <a:r>
              <a:rPr lang="en-US" sz="2400" b="1" dirty="0" smtClean="0">
                <a:solidFill>
                  <a:schemeClr val="accent2">
                    <a:lumMod val="75000"/>
                  </a:schemeClr>
                </a:solidFill>
                <a:latin typeface="Calibri" panose="020F0502020204030204"/>
              </a:rPr>
              <a:t>-</a:t>
            </a:r>
            <a:r>
              <a:rPr lang="en-US" sz="2400" b="1" dirty="0" smtClean="0">
                <a:solidFill>
                  <a:schemeClr val="accent1">
                    <a:lumMod val="75000"/>
                  </a:schemeClr>
                </a:solidFill>
                <a:latin typeface="Calibri" panose="020F0502020204030204"/>
              </a:rPr>
              <a:t>due in two weeks</a:t>
            </a:r>
          </a:p>
          <a:p>
            <a:pPr marL="0" lvl="0" indent="0" defTabSz="914400">
              <a:lnSpc>
                <a:spcPct val="90000"/>
              </a:lnSpc>
              <a:spcBef>
                <a:spcPts val="0"/>
              </a:spcBef>
              <a:buClr>
                <a:srgbClr val="99CB38"/>
              </a:buClr>
              <a:buSzPct val="100000"/>
              <a:buNone/>
            </a:pPr>
            <a:r>
              <a:rPr lang="en-US" sz="2400" b="1" dirty="0">
                <a:solidFill>
                  <a:schemeClr val="accent2">
                    <a:lumMod val="75000"/>
                  </a:schemeClr>
                </a:solidFill>
                <a:latin typeface="Calibri" panose="020F0502020204030204"/>
              </a:rPr>
              <a:t>	</a:t>
            </a:r>
            <a:endParaRPr lang="en-US" sz="2400" b="1" dirty="0" smtClean="0">
              <a:solidFill>
                <a:schemeClr val="accent2">
                  <a:lumMod val="75000"/>
                </a:schemeClr>
              </a:solidFill>
              <a:latin typeface="Calibri" panose="020F0502020204030204"/>
            </a:endParaRPr>
          </a:p>
          <a:p>
            <a:pPr marL="0" lvl="0" indent="0" defTabSz="914400">
              <a:lnSpc>
                <a:spcPct val="90000"/>
              </a:lnSpc>
              <a:spcBef>
                <a:spcPts val="0"/>
              </a:spcBef>
              <a:buClr>
                <a:srgbClr val="99CB38"/>
              </a:buClr>
              <a:buSzPct val="100000"/>
              <a:buNone/>
            </a:pPr>
            <a:r>
              <a:rPr lang="en-US" sz="2400" b="1" dirty="0" smtClean="0">
                <a:solidFill>
                  <a:schemeClr val="accent2">
                    <a:lumMod val="75000"/>
                  </a:schemeClr>
                </a:solidFill>
                <a:latin typeface="Calibri" panose="020F0502020204030204"/>
              </a:rPr>
              <a:t>Work </a:t>
            </a:r>
            <a:r>
              <a:rPr lang="en-US" sz="2400" b="1" dirty="0" smtClean="0">
                <a:solidFill>
                  <a:schemeClr val="accent2">
                    <a:lumMod val="75000"/>
                  </a:schemeClr>
                </a:solidFill>
                <a:latin typeface="Calibri" panose="020F0502020204030204"/>
              </a:rPr>
              <a:t>on completing any missing assignments you may have. Use Infinite Campus to assist you in determining what is missing.</a:t>
            </a:r>
            <a:endParaRPr lang="en-US" sz="2400" b="1" dirty="0">
              <a:solidFill>
                <a:schemeClr val="accent2">
                  <a:lumMod val="75000"/>
                </a:schemeClr>
              </a:solidFill>
              <a:latin typeface="Calibri" panose="020F0502020204030204"/>
            </a:endParaRPr>
          </a:p>
          <a:p>
            <a:pPr marL="0" lvl="0" indent="0" defTabSz="914400">
              <a:lnSpc>
                <a:spcPct val="90000"/>
              </a:lnSpc>
              <a:spcBef>
                <a:spcPts val="0"/>
              </a:spcBef>
              <a:buClr>
                <a:srgbClr val="99CB38"/>
              </a:buClr>
              <a:buSzPct val="100000"/>
              <a:buNone/>
            </a:pPr>
            <a:endParaRPr lang="en-US" sz="2900" b="1" dirty="0">
              <a:solidFill>
                <a:prstClr val="black">
                  <a:lumMod val="75000"/>
                  <a:lumOff val="25000"/>
                </a:prstClr>
              </a:solidFill>
              <a:latin typeface="Calibri"/>
              <a:cs typeface="Times New Roman"/>
            </a:endParaRPr>
          </a:p>
        </p:txBody>
      </p:sp>
      <p:sp>
        <p:nvSpPr>
          <p:cNvPr id="7" name="TextBox 6"/>
          <p:cNvSpPr txBox="1"/>
          <p:nvPr/>
        </p:nvSpPr>
        <p:spPr>
          <a:xfrm>
            <a:off x="618156" y="204680"/>
            <a:ext cx="8715023" cy="523220"/>
          </a:xfrm>
          <a:prstGeom prst="rect">
            <a:avLst/>
          </a:prstGeom>
          <a:noFill/>
        </p:spPr>
        <p:txBody>
          <a:bodyPr wrap="square" rtlCol="0">
            <a:spAutoFit/>
          </a:bodyPr>
          <a:lstStyle/>
          <a:p>
            <a:pPr algn="ctr"/>
            <a:r>
              <a:rPr lang="en-US" sz="2800" dirty="0" smtClean="0">
                <a:solidFill>
                  <a:schemeClr val="accent2">
                    <a:lumMod val="75000"/>
                  </a:schemeClr>
                </a:solidFill>
              </a:rPr>
              <a:t>Decemb</a:t>
            </a:r>
            <a:r>
              <a:rPr lang="en-US" sz="2800" dirty="0" smtClean="0">
                <a:solidFill>
                  <a:schemeClr val="accent2">
                    <a:lumMod val="75000"/>
                  </a:schemeClr>
                </a:solidFill>
              </a:rPr>
              <a:t>er 1, </a:t>
            </a:r>
            <a:r>
              <a:rPr lang="en-US" sz="2800" dirty="0" smtClean="0">
                <a:solidFill>
                  <a:schemeClr val="accent2">
                    <a:lumMod val="75000"/>
                  </a:schemeClr>
                </a:solidFill>
              </a:rPr>
              <a:t>2016</a:t>
            </a:r>
            <a:endParaRPr lang="en-US" sz="2800" dirty="0">
              <a:solidFill>
                <a:schemeClr val="accent2">
                  <a:lumMod val="75000"/>
                </a:schemeClr>
              </a:solidFill>
            </a:endParaRPr>
          </a:p>
        </p:txBody>
      </p:sp>
    </p:spTree>
    <p:extLst>
      <p:ext uri="{BB962C8B-B14F-4D97-AF65-F5344CB8AC3E}">
        <p14:creationId xmlns:p14="http://schemas.microsoft.com/office/powerpoint/2010/main" val="2101563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3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1319</TotalTime>
  <Words>102</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Times New Roman</vt:lpstr>
      <vt:lpstr>Trebuchet MS</vt:lpstr>
      <vt:lpstr>Wingdings 3</vt:lpstr>
      <vt:lpstr>3_Facet</vt:lpstr>
      <vt:lpstr>S7L2: Students will describe the structure and function of cells, tissues, organs, and organ systems. a. Explain that cells are organized into tissues, tissues into organs, organs into systems, and systems into organisms.</vt:lpstr>
    </vt:vector>
  </TitlesOfParts>
  <Company>Rockdale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S7L4a: Demonstrate in a food web that matter is transferred from one organism to another and can be recycled between organisms and their environment.</dc:title>
  <dc:creator>Shericka Jefferson</dc:creator>
  <cp:lastModifiedBy>Shericka Jefferson</cp:lastModifiedBy>
  <cp:revision>14</cp:revision>
  <dcterms:created xsi:type="dcterms:W3CDTF">2016-08-22T21:40:20Z</dcterms:created>
  <dcterms:modified xsi:type="dcterms:W3CDTF">2016-12-01T17:35:05Z</dcterms:modified>
</cp:coreProperties>
</file>